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659" r:id="rId2"/>
    <p:sldMasterId id="2147483664" r:id="rId3"/>
    <p:sldMasterId id="2147483694" r:id="rId4"/>
  </p:sldMasterIdLst>
  <p:notesMasterIdLst>
    <p:notesMasterId r:id="rId18"/>
  </p:notesMasterIdLst>
  <p:handoutMasterIdLst>
    <p:handoutMasterId r:id="rId19"/>
  </p:handoutMasterIdLst>
  <p:sldIdLst>
    <p:sldId id="256" r:id="rId5"/>
    <p:sldId id="281" r:id="rId6"/>
    <p:sldId id="279" r:id="rId7"/>
    <p:sldId id="277" r:id="rId8"/>
    <p:sldId id="278" r:id="rId9"/>
    <p:sldId id="262" r:id="rId10"/>
    <p:sldId id="264" r:id="rId11"/>
    <p:sldId id="266" r:id="rId12"/>
    <p:sldId id="268" r:id="rId13"/>
    <p:sldId id="271" r:id="rId14"/>
    <p:sldId id="272" r:id="rId15"/>
    <p:sldId id="274" r:id="rId16"/>
    <p:sldId id="276" r:id="rId17"/>
  </p:sldIdLst>
  <p:sldSz cx="9144000" cy="5143500" type="screen16x9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6">
          <p15:clr>
            <a:srgbClr val="A4A3A4"/>
          </p15:clr>
        </p15:guide>
        <p15:guide id="2" pos="56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390E"/>
    <a:srgbClr val="CCCCCC"/>
    <a:srgbClr val="D8C95E"/>
    <a:srgbClr val="903D1C"/>
    <a:srgbClr val="BB75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 snapToObjects="1">
      <p:cViewPr varScale="1">
        <p:scale>
          <a:sx n="106" d="100"/>
          <a:sy n="106" d="100"/>
        </p:scale>
        <p:origin x="126" y="90"/>
      </p:cViewPr>
      <p:guideLst>
        <p:guide orient="horz" pos="676"/>
        <p:guide pos="56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1350545-E260-4F41-A803-5BF85CFE96E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9BD68D1-0A4A-364F-B3D1-97755523C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469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8FCAFC9-2F5E-7849-9A3C-3E3602566C83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5359D8E-2A04-7648-BB99-EC53D2571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327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9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67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56494" y="2494609"/>
            <a:ext cx="5661618" cy="1234730"/>
          </a:xfrm>
        </p:spPr>
        <p:txBody>
          <a:bodyPr anchor="b">
            <a:normAutofit/>
          </a:bodyPr>
          <a:lstStyle>
            <a:lvl1pPr marL="0" indent="0">
              <a:buNone/>
              <a:defRPr sz="36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Add the title of your presentation here</a:t>
            </a:r>
          </a:p>
        </p:txBody>
      </p:sp>
      <p:sp>
        <p:nvSpPr>
          <p:cNvPr id="11" name="Subtitle 1"/>
          <p:cNvSpPr txBox="1">
            <a:spLocks/>
          </p:cNvSpPr>
          <p:nvPr userDrawn="1"/>
        </p:nvSpPr>
        <p:spPr>
          <a:xfrm>
            <a:off x="3389891" y="4862023"/>
            <a:ext cx="1050635" cy="160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FFFFFF"/>
                </a:solidFill>
                <a:latin typeface="Helvetica Neue"/>
                <a:cs typeface="Helvetica Neue"/>
              </a:rPr>
              <a:t>Powered by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58728" y="3729038"/>
            <a:ext cx="2938463" cy="38576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14" y="4791407"/>
            <a:ext cx="1381743" cy="3365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457201"/>
            <a:ext cx="7765321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354" y="1566240"/>
            <a:ext cx="3659399" cy="617934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184174"/>
            <a:ext cx="3830406" cy="2159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1502" y="1566240"/>
            <a:ext cx="3649166" cy="617934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184174"/>
            <a:ext cx="3821518" cy="2159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HINDU HUMAN RIGHTS AUSTRALIA 1 Billion Stories Project 2021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505B-37A8-D24C-BEF3-C2D216B51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38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HINDU HUMAN RIGHTS AUSTRALIA 1 Billion Stories Project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505B-37A8-D24C-BEF3-C2D216B51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92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HINDU HUMAN RIGHTS AUSTRALIA 1 Billion Stories Project 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505B-37A8-D24C-BEF3-C2D216B51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24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457200"/>
            <a:ext cx="2949178" cy="1771650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457200"/>
            <a:ext cx="4642119" cy="38862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228850"/>
            <a:ext cx="2949178" cy="2114549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HINDU HUMAN RIGHTS AUSTRALIA 1 Billion Stories Project 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505B-37A8-D24C-BEF3-C2D216B51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55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457200"/>
            <a:ext cx="4447330" cy="177165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3" y="569161"/>
            <a:ext cx="2441517" cy="3662279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2228850"/>
            <a:ext cx="4451213" cy="2114550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HINDU HUMAN RIGHTS AUSTRALIA 1 Billion Stories Project 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505B-37A8-D24C-BEF3-C2D216B51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31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3217030"/>
            <a:ext cx="7775673" cy="614516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465991"/>
            <a:ext cx="7775673" cy="2534801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3831546"/>
            <a:ext cx="7774499" cy="511854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HINDU HUMAN RIGHTS AUSTRALIA 1 Billion Stories Project 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505B-37A8-D24C-BEF3-C2D216B51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98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57201"/>
            <a:ext cx="7765322" cy="25686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3153615"/>
            <a:ext cx="7765321" cy="1194140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HINDU HUMAN RIGHTS AUSTRALIA 1 Billion Stories Project 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505B-37A8-D24C-BEF3-C2D216B51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42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320109"/>
          </a:xfrm>
        </p:spPr>
        <p:txBody>
          <a:bodyPr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3153616"/>
            <a:ext cx="7765322" cy="11897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HINDU HUMAN RIGHTS AUSTRALIA 1 Billion Stories Project 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505B-37A8-D24C-BEF3-C2D216B51C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459" y="55143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93467" y="222907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734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1595207"/>
            <a:ext cx="7766495" cy="188387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3487917"/>
            <a:ext cx="7765322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HINDU HUMAN RIGHTS AUSTRALIA 1 Billion Stories Project 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505B-37A8-D24C-BEF3-C2D216B51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27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457201"/>
            <a:ext cx="7765322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566240"/>
            <a:ext cx="2474217" cy="61747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183718"/>
            <a:ext cx="2474217" cy="2159682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1566240"/>
            <a:ext cx="2473919" cy="617478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183718"/>
            <a:ext cx="2474866" cy="2159682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566240"/>
            <a:ext cx="2468408" cy="617478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183718"/>
            <a:ext cx="2468408" cy="2159682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HINDU HUMAN RIGHTS AUSTRALIA 1 Billion Stories Project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505B-37A8-D24C-BEF3-C2D216B51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0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4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457201"/>
            <a:ext cx="7765322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146924"/>
            <a:ext cx="247421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1724240"/>
            <a:ext cx="2205038" cy="1143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3579121"/>
            <a:ext cx="2474216" cy="76427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146924"/>
            <a:ext cx="247423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1724240"/>
            <a:ext cx="2197894" cy="1143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79120"/>
            <a:ext cx="2475252" cy="76427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146924"/>
            <a:ext cx="2467425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1724240"/>
            <a:ext cx="2199085" cy="1143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3579121"/>
            <a:ext cx="2470694" cy="76427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HINDU HUMAN RIGHTS AUSTRALIA 1 Billion Stories Project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505B-37A8-D24C-BEF3-C2D216B51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59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HINDU HUMAN RIGHTS AUSTRALIA 1 Billion Stories Project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505B-37A8-D24C-BEF3-C2D216B51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50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200"/>
            <a:ext cx="1906993" cy="38862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457200"/>
            <a:ext cx="5744029" cy="3886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HINDU HUMAN RIGHTS AUSTRALIA 1 Billion Stories Project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505B-37A8-D24C-BEF3-C2D216B51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15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56494" y="2494609"/>
            <a:ext cx="5661618" cy="1234730"/>
          </a:xfrm>
        </p:spPr>
        <p:txBody>
          <a:bodyPr anchor="b">
            <a:normAutofit/>
          </a:bodyPr>
          <a:lstStyle>
            <a:lvl1pPr marL="0" indent="0">
              <a:buNone/>
              <a:defRPr sz="36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Add the title of your presentation here</a:t>
            </a:r>
          </a:p>
        </p:txBody>
      </p:sp>
      <p:sp>
        <p:nvSpPr>
          <p:cNvPr id="11" name="Subtitle 1"/>
          <p:cNvSpPr txBox="1">
            <a:spLocks/>
          </p:cNvSpPr>
          <p:nvPr userDrawn="1"/>
        </p:nvSpPr>
        <p:spPr>
          <a:xfrm>
            <a:off x="3389891" y="4862023"/>
            <a:ext cx="1050635" cy="160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FFFFFF"/>
                </a:solidFill>
                <a:latin typeface="Helvetica Neue"/>
                <a:cs typeface="Helvetica Neue"/>
              </a:rPr>
              <a:t>Powered by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58728" y="3729038"/>
            <a:ext cx="2938463" cy="38576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14" y="4791407"/>
            <a:ext cx="1381743" cy="33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25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5888" y="723900"/>
            <a:ext cx="3887787" cy="2619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74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31729107"/>
              </p:ext>
            </p:extLst>
          </p:nvPr>
        </p:nvGraphicFramePr>
        <p:xfrm>
          <a:off x="204787" y="1052400"/>
          <a:ext cx="5953649" cy="2184875"/>
        </p:xfrm>
        <a:graphic>
          <a:graphicData uri="http://schemas.openxmlformats.org/drawingml/2006/table">
            <a:tbl>
              <a:tblPr firstRow="1" lastRow="1" bandRow="1">
                <a:tableStyleId>{1FECB4D8-DB02-4DC6-A0A2-4F2EBAE1DC90}</a:tableStyleId>
              </a:tblPr>
              <a:tblGrid>
                <a:gridCol w="4802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212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Answer Choices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Responses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Less than one year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to 3 years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to 5 years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25.00%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to 7 years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15.00%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More than seven</a:t>
                      </a:r>
                      <a:r>
                        <a:rPr lang="en-US" sz="105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years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40.00%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5888" y="723900"/>
            <a:ext cx="4478337" cy="2619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6444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ponse 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93F9-7B30-274B-BFFF-492683631E4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11403" y="3639393"/>
            <a:ext cx="4576388" cy="35083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04788" y="2334751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204788" y="3032255"/>
            <a:ext cx="3859212" cy="280987"/>
          </a:xfrm>
        </p:spPr>
        <p:txBody>
          <a:bodyPr/>
          <a:lstStyle>
            <a:lvl2pPr marL="4763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2pPr>
          </a:lstStyle>
          <a:p>
            <a:pPr lvl="1"/>
            <a:r>
              <a:rPr lang="en-US" dirty="0"/>
              <a:t>Total Responses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211403" y="4047840"/>
            <a:ext cx="4576388" cy="35083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96483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6452" y="841772"/>
            <a:ext cx="6751097" cy="17907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6452" y="2701528"/>
            <a:ext cx="6751097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HINDU HUMAN RIGHTS AUSTRALIA 1 Billion Stories Project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505B-37A8-D24C-BEF3-C2D216B51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28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HINDU HUMAN RIGHTS AUSTRALIA 1 Billion Stories Project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505B-37A8-D24C-BEF3-C2D216B51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94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492920"/>
            <a:ext cx="7300134" cy="2139553"/>
          </a:xfrm>
        </p:spPr>
        <p:txBody>
          <a:bodyPr anchor="b">
            <a:normAutofit/>
          </a:bodyPr>
          <a:lstStyle>
            <a:lvl1pPr>
              <a:defRPr sz="25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2701529"/>
            <a:ext cx="7300134" cy="112514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HINDU HUMAN RIGHTS AUSTRALIA 1 Billion Stories Project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505B-37A8-D24C-BEF3-C2D216B51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4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457200"/>
            <a:ext cx="7765321" cy="99474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1566240"/>
            <a:ext cx="3829503" cy="2777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1566240"/>
            <a:ext cx="3820616" cy="2777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HINDU HUMAN RIGHTS AUSTRALIA 1 Billion Stories Project 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505B-37A8-D24C-BEF3-C2D216B51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91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788" y="1200151"/>
            <a:ext cx="8482012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4788" y="469116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4828084"/>
            <a:ext cx="3841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CCCCC"/>
                </a:solidFill>
                <a:latin typeface="Arial"/>
                <a:cs typeface="Arial"/>
              </a:defRPr>
            </a:lvl1pPr>
          </a:lstStyle>
          <a:p>
            <a:fld id="{7FE0505B-37A8-D24C-BEF3-C2D216B51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1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1800" b="1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000" b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36" y="333381"/>
            <a:ext cx="8229600" cy="3912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36" y="736649"/>
            <a:ext cx="5332506" cy="249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7076" y="4815076"/>
            <a:ext cx="62603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A88B48FB-E956-2048-9E74-C69E7CAA26C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815076"/>
            <a:ext cx="9144000" cy="0"/>
          </a:xfrm>
          <a:prstGeom prst="line">
            <a:avLst/>
          </a:prstGeom>
          <a:ln w="1270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4788" y="729178"/>
            <a:ext cx="8780462" cy="0"/>
          </a:xfrm>
          <a:prstGeom prst="line">
            <a:avLst/>
          </a:prstGeom>
          <a:ln w="635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ubtitle 1"/>
          <p:cNvSpPr txBox="1">
            <a:spLocks/>
          </p:cNvSpPr>
          <p:nvPr userDrawn="1"/>
        </p:nvSpPr>
        <p:spPr>
          <a:xfrm>
            <a:off x="-56474" y="4880795"/>
            <a:ext cx="1050635" cy="160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7C878E"/>
                </a:solidFill>
                <a:latin typeface="Helvetica Neue"/>
                <a:cs typeface="Helvetica Neue"/>
              </a:rPr>
              <a:t>Powered by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6" y="4835992"/>
            <a:ext cx="1213734" cy="29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7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498" y="2009589"/>
            <a:ext cx="8229600" cy="53314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9705" y="4819820"/>
            <a:ext cx="66301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37B593F9-7B30-274B-BFFF-492683631E4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815076"/>
            <a:ext cx="9144000" cy="0"/>
          </a:xfrm>
          <a:prstGeom prst="line">
            <a:avLst/>
          </a:prstGeom>
          <a:ln w="1270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1"/>
          <p:cNvSpPr>
            <a:spLocks noGrp="1"/>
          </p:cNvSpPr>
          <p:nvPr>
            <p:ph type="title"/>
          </p:nvPr>
        </p:nvSpPr>
        <p:spPr>
          <a:xfrm>
            <a:off x="204788" y="807371"/>
            <a:ext cx="8229600" cy="85725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1"/>
          <p:cNvSpPr txBox="1">
            <a:spLocks/>
          </p:cNvSpPr>
          <p:nvPr userDrawn="1"/>
        </p:nvSpPr>
        <p:spPr>
          <a:xfrm>
            <a:off x="-56474" y="4886487"/>
            <a:ext cx="1050635" cy="160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7C878E"/>
                </a:solidFill>
                <a:latin typeface="Helvetica Neue"/>
                <a:cs typeface="Helvetica Neue"/>
              </a:rPr>
              <a:t>Powered by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6" y="4841684"/>
            <a:ext cx="1213734" cy="29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6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600" b="1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457200"/>
            <a:ext cx="7765321" cy="994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572048"/>
            <a:ext cx="7765322" cy="2771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4412457"/>
            <a:ext cx="500464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HINDU HUMAN RIGHTS AUSTRALIA 1 Billion Stories Project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651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0505B-37A8-D24C-BEF3-C2D216B51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047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</p:sldLayoutIdLst>
  <p:hf sldNum="0"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t>Bias and Prejudice Against Hindu Identity, Faith and/or Culture Survey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dirty="0"/>
              <a:t>Thursday, November 11,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940F80-9AB7-422C-904A-E536D414EB9F}"/>
              </a:ext>
            </a:extLst>
          </p:cNvPr>
          <p:cNvSpPr txBox="1"/>
          <p:nvPr/>
        </p:nvSpPr>
        <p:spPr>
          <a:xfrm>
            <a:off x="375138" y="4583723"/>
            <a:ext cx="396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HINDU HUMAN RIGHTS AUSTRALIA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F9A89C6-E2ED-4524-940B-AFD0016C7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438" y="4093964"/>
            <a:ext cx="1048512" cy="9326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654050" ty="133350" sx="1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>
                <a:solidFill>
                  <a:schemeClr val="bg1"/>
                </a:solidFill>
              </a:rPr>
              <a:t>Q7: Publications: Books, Films, Documentaries,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Answered: 457    Skipped: 8</a:t>
            </a:r>
          </a:p>
        </p:txBody>
      </p:sp>
      <p:pic>
        <p:nvPicPr>
          <p:cNvPr id="4" name="Picture 3" descr="table7001815010.png"/>
          <p:cNvPicPr>
            <a:picLocks noChangeAspect="1"/>
          </p:cNvPicPr>
          <p:nvPr/>
        </p:nvPicPr>
        <p:blipFill rotWithShape="1">
          <a:blip r:embed="rId3"/>
          <a:srcRect t="2971"/>
          <a:stretch/>
        </p:blipFill>
        <p:spPr>
          <a:xfrm>
            <a:off x="4065056" y="736649"/>
            <a:ext cx="4525155" cy="4302000"/>
          </a:xfrm>
          <a:prstGeom prst="rect">
            <a:avLst/>
          </a:prstGeom>
        </p:spPr>
      </p:pic>
      <p:pic>
        <p:nvPicPr>
          <p:cNvPr id="5" name="Picture 4" descr="chart7001815010.png">
            <a:extLst>
              <a:ext uri="{FF2B5EF4-FFF2-40B4-BE49-F238E27FC236}">
                <a16:creationId xmlns:a16="http://schemas.microsoft.com/office/drawing/2014/main" id="{12DBE5C6-27B0-4631-9939-5D5B3AC78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56" y="736649"/>
            <a:ext cx="3814011" cy="43020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D911E5F-200E-428F-9DD8-787966695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438" y="4093964"/>
            <a:ext cx="1048512" cy="9326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95250" sx="76000" sy="94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>
                <a:highlight>
                  <a:srgbClr val="CCCCCC"/>
                </a:highlight>
              </a:rPr>
              <a:t>Q8: Responses to Hinduphobia Systemic and Institutional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Answered: 441    Skipped: 24</a:t>
            </a:r>
          </a:p>
        </p:txBody>
      </p:sp>
      <p:pic>
        <p:nvPicPr>
          <p:cNvPr id="4" name="Picture 3" descr="chart700183039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715" y="724973"/>
            <a:ext cx="4121592" cy="4302000"/>
          </a:xfrm>
          <a:prstGeom prst="rect">
            <a:avLst/>
          </a:prstGeom>
        </p:spPr>
      </p:pic>
      <p:pic>
        <p:nvPicPr>
          <p:cNvPr id="5" name="Picture 4" descr="table7001830390.png">
            <a:extLst>
              <a:ext uri="{FF2B5EF4-FFF2-40B4-BE49-F238E27FC236}">
                <a16:creationId xmlns:a16="http://schemas.microsoft.com/office/drawing/2014/main" id="{282490A9-1B19-4113-9038-382E27D52B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20"/>
          <a:stretch/>
        </p:blipFill>
        <p:spPr>
          <a:xfrm>
            <a:off x="70780" y="724972"/>
            <a:ext cx="5002519" cy="43020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B81CE39-DAFB-4CF8-8BA7-029F8C357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438" y="4093964"/>
            <a:ext cx="1048512" cy="9326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b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>
                <a:solidFill>
                  <a:schemeClr val="bg1"/>
                </a:solidFill>
              </a:rPr>
              <a:t>Q9: Forms of Hinduphobia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Answered: 433    Skipped: 32</a:t>
            </a:r>
          </a:p>
        </p:txBody>
      </p:sp>
      <p:pic>
        <p:nvPicPr>
          <p:cNvPr id="4" name="Picture 3" descr="chart70018486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988" y="727595"/>
            <a:ext cx="3833929" cy="4001745"/>
          </a:xfrm>
          <a:prstGeom prst="rect">
            <a:avLst/>
          </a:prstGeom>
        </p:spPr>
      </p:pic>
      <p:pic>
        <p:nvPicPr>
          <p:cNvPr id="5" name="Picture 4" descr="table7001848640.png">
            <a:extLst>
              <a:ext uri="{FF2B5EF4-FFF2-40B4-BE49-F238E27FC236}">
                <a16:creationId xmlns:a16="http://schemas.microsoft.com/office/drawing/2014/main" id="{D5D34377-DC1E-45F9-8875-17201E7E5A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09" b="3385"/>
          <a:stretch/>
        </p:blipFill>
        <p:spPr>
          <a:xfrm>
            <a:off x="210127" y="724653"/>
            <a:ext cx="5142523" cy="401067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ED6A5CD-CEC9-41EE-BAA6-E99357A6B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438" y="4093964"/>
            <a:ext cx="1048512" cy="93268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DEC3-2CC2-4B16-8B10-9229D4897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HINDU HUMAN RIGHTS.COM.AU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203CC81-EC13-4A28-85ED-CE012AC10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438" y="4093964"/>
            <a:ext cx="1048512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34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tile tx="0" ty="-12700" sx="30000" sy="63000" flip="none" algn="b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bg1"/>
                </a:solidFill>
              </a:rPr>
              <a:t>Q1: Where I live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Answered: 459    Skipped: 6</a:t>
            </a:r>
          </a:p>
        </p:txBody>
      </p:sp>
      <p:pic>
        <p:nvPicPr>
          <p:cNvPr id="4" name="Picture 3" descr="chart69999138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331" y="724652"/>
            <a:ext cx="5436995" cy="430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13F0F6-291D-4DC4-BCD8-9F340EAB61E9}"/>
              </a:ext>
            </a:extLst>
          </p:cNvPr>
          <p:cNvSpPr txBox="1"/>
          <p:nvPr/>
        </p:nvSpPr>
        <p:spPr>
          <a:xfrm>
            <a:off x="215401" y="727595"/>
            <a:ext cx="1965368" cy="4302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AU" sz="1100" b="0" i="0" dirty="0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I feel very safe having a Hindu identity, faith and/or culture where I live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1100" b="0" i="0" dirty="0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Sometimes I feel unsafe having a Hindu identity, faith and/or culture where I live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1100" b="0" i="0" dirty="0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I do not feel safe having a Hindu identity, faith and/or culture where I live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1100" b="0" i="0" dirty="0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I have experienced abuse where I live for having a Hindu identity, faith and/or culture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1100" b="0" i="0" dirty="0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I have reported Hinduphobia where I live and had my concerns addressed fairly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1100" b="0" i="0" dirty="0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I have reported Hinduphobia where I live and not had my concerns addressed fairly</a:t>
            </a:r>
          </a:p>
          <a:p>
            <a:pPr marL="228600" indent="-228600">
              <a:buFont typeface="+mj-lt"/>
              <a:buAutoNum type="arabicPeriod"/>
            </a:pPr>
            <a:r>
              <a:rPr lang="en-AU" sz="1100" b="0" i="0" dirty="0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I do not know how to report </a:t>
            </a:r>
            <a:r>
              <a:rPr lang="en-AU" sz="11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HInduphobia</a:t>
            </a:r>
            <a:r>
              <a:rPr lang="en-AU" sz="1100" b="0" i="0" dirty="0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 where I live</a:t>
            </a:r>
            <a:endParaRPr lang="en-AU" sz="11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B45F248-A459-4ED2-A985-B19B383C6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438" y="4093964"/>
            <a:ext cx="1048512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1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1000"/>
            <a:lum/>
          </a:blip>
          <a:srcRect/>
          <a:tile tx="0" ty="-12700" sx="30000" sy="63000" flip="none" algn="b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bg1"/>
                </a:solidFill>
              </a:rPr>
              <a:t>Q1: Where I live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B6DBB6-8D8C-4A41-83CA-748AEDD667A0}"/>
              </a:ext>
            </a:extLst>
          </p:cNvPr>
          <p:cNvSpPr txBox="1"/>
          <p:nvPr/>
        </p:nvSpPr>
        <p:spPr>
          <a:xfrm>
            <a:off x="115136" y="736439"/>
            <a:ext cx="766898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i="0" dirty="0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“During my undergraduate programme, a class full of </a:t>
            </a:r>
            <a:r>
              <a:rPr lang="en-AU" sz="1400" b="1" i="0" dirty="0" err="1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hindu</a:t>
            </a:r>
            <a:r>
              <a:rPr lang="en-AU" sz="1400" b="1" i="0" dirty="0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 students were made to laugh on “</a:t>
            </a:r>
            <a:r>
              <a:rPr lang="en-AU" sz="1400" b="1" i="0" dirty="0" err="1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Gau</a:t>
            </a:r>
            <a:r>
              <a:rPr lang="en-AU" sz="1400" b="1" i="0" dirty="0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 Mata” jokes by a sociology female professor. Some of us tried resisting but were religion shamed and made to keep quite and get laughed on us.”</a:t>
            </a:r>
          </a:p>
          <a:p>
            <a:endParaRPr lang="en-AU" sz="1400" b="1" i="0" dirty="0">
              <a:solidFill>
                <a:schemeClr val="tx1">
                  <a:lumMod val="50000"/>
                </a:schemeClr>
              </a:solidFill>
              <a:effectLst/>
              <a:latin typeface="National2"/>
            </a:endParaRPr>
          </a:p>
          <a:p>
            <a:r>
              <a:rPr lang="en-AU" sz="1400" b="1" i="0" dirty="0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“Shamed for following my dharmic rituals </a:t>
            </a:r>
            <a:r>
              <a:rPr lang="en-AU" sz="1400" b="1" dirty="0">
                <a:solidFill>
                  <a:schemeClr val="tx1">
                    <a:lumMod val="50000"/>
                  </a:schemeClr>
                </a:solidFill>
                <a:latin typeface="National2"/>
              </a:rPr>
              <a:t>”</a:t>
            </a:r>
          </a:p>
          <a:p>
            <a:endParaRPr lang="en-AU" sz="1400" b="1" dirty="0">
              <a:solidFill>
                <a:schemeClr val="tx1">
                  <a:lumMod val="50000"/>
                </a:schemeClr>
              </a:solidFill>
              <a:latin typeface="National2"/>
            </a:endParaRPr>
          </a:p>
          <a:p>
            <a:r>
              <a:rPr lang="en-AU" sz="1400" b="1" i="0" dirty="0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“A local temple has its direction signs taken away, so I have to navigate by the mile.”</a:t>
            </a:r>
          </a:p>
          <a:p>
            <a:endParaRPr lang="en-AU" sz="1400" b="1" dirty="0">
              <a:solidFill>
                <a:schemeClr val="tx1">
                  <a:lumMod val="50000"/>
                </a:schemeClr>
              </a:solidFill>
              <a:latin typeface="National2"/>
            </a:endParaRPr>
          </a:p>
          <a:p>
            <a:r>
              <a:rPr lang="en-AU" sz="1400" b="1" i="0" dirty="0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“Afraid of showing Hindu identity as I will be wrongly labelled as a bigot or an extremist”</a:t>
            </a:r>
          </a:p>
          <a:p>
            <a:endParaRPr lang="en-AU" sz="1400" b="1" dirty="0">
              <a:solidFill>
                <a:schemeClr val="tx1">
                  <a:lumMod val="50000"/>
                </a:schemeClr>
              </a:solidFill>
              <a:latin typeface="National2"/>
            </a:endParaRPr>
          </a:p>
          <a:p>
            <a:r>
              <a:rPr lang="en-AU" sz="1400" b="1" i="0" dirty="0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“Hindu symbols like the deities and Swastika are looked at as symbols of oppression and patriarchy.”</a:t>
            </a:r>
          </a:p>
          <a:p>
            <a:endParaRPr lang="en-AU" sz="1400" b="1" i="0" dirty="0">
              <a:solidFill>
                <a:schemeClr val="tx1">
                  <a:lumMod val="50000"/>
                </a:schemeClr>
              </a:solidFill>
              <a:effectLst/>
              <a:latin typeface="National2"/>
            </a:endParaRPr>
          </a:p>
          <a:p>
            <a:r>
              <a:rPr lang="en-AU" sz="1400" b="1" dirty="0">
                <a:solidFill>
                  <a:schemeClr val="tx1">
                    <a:lumMod val="50000"/>
                  </a:schemeClr>
                </a:solidFill>
                <a:latin typeface="National2"/>
              </a:rPr>
              <a:t>“</a:t>
            </a:r>
            <a:r>
              <a:rPr lang="en-AU" sz="1400" b="1" i="0" dirty="0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We try to keep low profile. We never place traditional decorations outside the house even during festivals.</a:t>
            </a:r>
            <a:r>
              <a:rPr lang="en-AU" sz="1400" b="1" dirty="0">
                <a:solidFill>
                  <a:schemeClr val="tx1">
                    <a:lumMod val="50000"/>
                  </a:schemeClr>
                </a:solidFill>
                <a:latin typeface="National2"/>
              </a:rPr>
              <a:t>”</a:t>
            </a:r>
            <a:br>
              <a:rPr lang="en-AU" sz="1400" b="1" dirty="0">
                <a:solidFill>
                  <a:schemeClr val="tx1">
                    <a:lumMod val="50000"/>
                  </a:schemeClr>
                </a:solidFill>
                <a:latin typeface="National2"/>
              </a:rPr>
            </a:br>
            <a:br>
              <a:rPr lang="en-AU" sz="1400" b="1" dirty="0">
                <a:solidFill>
                  <a:schemeClr val="tx1">
                    <a:lumMod val="50000"/>
                  </a:schemeClr>
                </a:solidFill>
                <a:latin typeface="National2"/>
              </a:rPr>
            </a:br>
            <a:r>
              <a:rPr lang="en-AU" sz="1400" b="1" dirty="0">
                <a:solidFill>
                  <a:schemeClr val="tx1">
                    <a:lumMod val="50000"/>
                  </a:schemeClr>
                </a:solidFill>
                <a:latin typeface="National2"/>
              </a:rPr>
              <a:t>“</a:t>
            </a:r>
            <a:r>
              <a:rPr lang="en-AU" sz="1400" b="1" i="0" dirty="0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I am in tears thinking that I thought I would not see these hate culture in my lifetime. 2 days back my father (61 </a:t>
            </a:r>
            <a:r>
              <a:rPr lang="en-AU" sz="1400" b="1" i="0" dirty="0" err="1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yrs</a:t>
            </a:r>
            <a:r>
              <a:rPr lang="en-AU" sz="1400" b="1" i="0" dirty="0">
                <a:solidFill>
                  <a:schemeClr val="tx1">
                    <a:lumMod val="50000"/>
                  </a:schemeClr>
                </a:solidFill>
                <a:effectLst/>
                <a:latin typeface="National2"/>
              </a:rPr>
              <a:t>) was having conversation with some of his friends. His words were: "It’s going to be very difficult for our children to live in this world. The world is going backwards to dark days of history. "</a:t>
            </a:r>
            <a:endParaRPr lang="en-AU" sz="1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7B65168-EE53-4C97-BC05-AB7F907FC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438" y="4093964"/>
            <a:ext cx="1048512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1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b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>
                <a:solidFill>
                  <a:schemeClr val="bg1"/>
                </a:solidFill>
              </a:rPr>
              <a:t>Q2: Media representations of Hindu identity, faith and/or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solidFill>
                  <a:schemeClr val="bg1"/>
                </a:solidFill>
              </a:rPr>
              <a:t>Answered: 463    Skipped: 2</a:t>
            </a:r>
          </a:p>
        </p:txBody>
      </p:sp>
      <p:pic>
        <p:nvPicPr>
          <p:cNvPr id="4" name="Picture 3" descr="chart6999918950.png"/>
          <p:cNvPicPr>
            <a:picLocks noChangeAspect="1"/>
          </p:cNvPicPr>
          <p:nvPr/>
        </p:nvPicPr>
        <p:blipFill rotWithShape="1">
          <a:blip r:embed="rId3"/>
          <a:srcRect r="22020"/>
          <a:stretch/>
        </p:blipFill>
        <p:spPr>
          <a:xfrm>
            <a:off x="4235817" y="724653"/>
            <a:ext cx="4239794" cy="430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96D0A5-7028-4B2F-921A-9F1C3ECCDDDD}"/>
              </a:ext>
            </a:extLst>
          </p:cNvPr>
          <p:cNvSpPr txBox="1"/>
          <p:nvPr/>
        </p:nvSpPr>
        <p:spPr>
          <a:xfrm>
            <a:off x="209863" y="724652"/>
            <a:ext cx="4025954" cy="4302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1" i="0" dirty="0">
                <a:solidFill>
                  <a:srgbClr val="333E48"/>
                </a:solidFill>
                <a:effectLst/>
                <a:latin typeface="National2"/>
              </a:rPr>
              <a:t>Overall I feel Hindu identity, faith and culture are fairly and accurately portrayed in the media</a:t>
            </a: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1" i="0" dirty="0">
                <a:solidFill>
                  <a:srgbClr val="333E48"/>
                </a:solidFill>
                <a:effectLst/>
                <a:latin typeface="National2"/>
              </a:rPr>
              <a:t>Overall I feel Hindu identity, faith and culture are NOT fairly and accurately portrayed in the media</a:t>
            </a: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1" i="0" dirty="0">
                <a:solidFill>
                  <a:srgbClr val="333E48"/>
                </a:solidFill>
                <a:effectLst/>
                <a:latin typeface="National2"/>
              </a:rPr>
              <a:t>I feel that the media are biased or prejudiced against Hindu identity, faith and/or culture</a:t>
            </a: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1" i="0" dirty="0">
                <a:solidFill>
                  <a:srgbClr val="333E48"/>
                </a:solidFill>
                <a:effectLst/>
                <a:latin typeface="National2"/>
              </a:rPr>
              <a:t>I feel that the media misrepresent and inaccurately portray Hindu identity, faith and/or culture</a:t>
            </a: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1" i="0" dirty="0">
                <a:solidFill>
                  <a:srgbClr val="333E48"/>
                </a:solidFill>
                <a:effectLst/>
                <a:latin typeface="National2"/>
              </a:rPr>
              <a:t>I feel stigmatised for my Hindu identity, faith and/or culture by the media</a:t>
            </a: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1" i="0" dirty="0">
                <a:solidFill>
                  <a:srgbClr val="333E48"/>
                </a:solidFill>
                <a:effectLst/>
                <a:latin typeface="National2"/>
              </a:rPr>
              <a:t>The media are often Hinduphobic</a:t>
            </a:r>
            <a:endParaRPr lang="en-AU" sz="900" b="1" dirty="0">
              <a:solidFill>
                <a:srgbClr val="333E48"/>
              </a:solidFill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1" i="0" dirty="0">
                <a:solidFill>
                  <a:srgbClr val="333E48"/>
                </a:solidFill>
                <a:effectLst/>
                <a:latin typeface="National2"/>
              </a:rPr>
              <a:t>I have reported my concerns of Hinduphobia to the media and had them addressed fairly</a:t>
            </a: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1" i="0" dirty="0">
                <a:solidFill>
                  <a:srgbClr val="333E48"/>
                </a:solidFill>
                <a:effectLst/>
                <a:latin typeface="National2"/>
              </a:rPr>
              <a:t>I have reported my concerns of Hinduphobia to the media and NOT had them addressed fairly</a:t>
            </a:r>
          </a:p>
          <a:p>
            <a:pPr marL="228600" indent="-228600">
              <a:buFont typeface="+mj-lt"/>
              <a:buAutoNum type="arabicPeriod"/>
            </a:pPr>
            <a:endParaRPr lang="en-AU" sz="900" b="1" dirty="0">
              <a:solidFill>
                <a:srgbClr val="333E48"/>
              </a:solidFill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endParaRPr lang="en-AU" sz="900" b="1" dirty="0">
              <a:solidFill>
                <a:srgbClr val="333E48"/>
              </a:solidFill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endParaRPr lang="en-AU" sz="900" b="1" dirty="0">
              <a:solidFill>
                <a:srgbClr val="333E48"/>
              </a:solidFill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endParaRPr lang="en-AU" sz="9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969C0A0-FEBE-4F4B-9CCF-10B997C1A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438" y="4093964"/>
            <a:ext cx="1048512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88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>
                <a:solidFill>
                  <a:schemeClr val="bg1"/>
                </a:solidFill>
              </a:rPr>
              <a:t>Q2: Media representations of Hindu identity, faith and/or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solidFill>
                  <a:schemeClr val="bg1"/>
                </a:solidFill>
              </a:rPr>
              <a:t>Answered: 463    Skipped: 2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FA1C1BF-DAC7-43F9-819C-3F130CA29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32" y="1382076"/>
            <a:ext cx="7772565" cy="2429556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3795B8E-8E4C-4DE7-B0F9-2E9634999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29" y="3789125"/>
            <a:ext cx="7772565" cy="96371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886DA85-16F4-40E8-828A-DB1C855DC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438" y="4093964"/>
            <a:ext cx="1048512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77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133350" ty="0" sx="100000" sy="100000" flip="y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>
                <a:solidFill>
                  <a:schemeClr val="bg1"/>
                </a:solidFill>
              </a:rPr>
              <a:t>Q3: 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solidFill>
                  <a:schemeClr val="bg1"/>
                </a:solidFill>
              </a:rPr>
              <a:t>Answered: 459    Skipped: 6</a:t>
            </a:r>
          </a:p>
        </p:txBody>
      </p:sp>
      <p:pic>
        <p:nvPicPr>
          <p:cNvPr id="4" name="Picture 3" descr="chart6999929430.png"/>
          <p:cNvPicPr>
            <a:picLocks noChangeAspect="1"/>
          </p:cNvPicPr>
          <p:nvPr/>
        </p:nvPicPr>
        <p:blipFill rotWithShape="1">
          <a:blip r:embed="rId3"/>
          <a:srcRect r="21844"/>
          <a:stretch/>
        </p:blipFill>
        <p:spPr>
          <a:xfrm>
            <a:off x="4679044" y="724348"/>
            <a:ext cx="3482680" cy="430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3815A1-A725-41E3-A472-9D2C512A290C}"/>
              </a:ext>
            </a:extLst>
          </p:cNvPr>
          <p:cNvSpPr txBox="1"/>
          <p:nvPr/>
        </p:nvSpPr>
        <p:spPr>
          <a:xfrm>
            <a:off x="238699" y="724990"/>
            <a:ext cx="4440345" cy="4302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AU" sz="1000" b="0" i="0" dirty="0">
                <a:solidFill>
                  <a:srgbClr val="333E48"/>
                </a:solidFill>
                <a:effectLst/>
                <a:latin typeface="National2"/>
              </a:rPr>
              <a:t>I always feel safe on social media with a Hindu identity, faith or culture</a:t>
            </a:r>
            <a:endParaRPr lang="en-AU" sz="10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endParaRPr lang="en-AU" sz="10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1000" b="0" i="0" dirty="0">
                <a:solidFill>
                  <a:srgbClr val="333E48"/>
                </a:solidFill>
                <a:effectLst/>
                <a:latin typeface="National2"/>
              </a:rPr>
              <a:t>I sometimes see bias or prejudice against those on social media with Hindu identity, faith or culture</a:t>
            </a:r>
          </a:p>
          <a:p>
            <a:pPr marL="228600" indent="-228600">
              <a:buFont typeface="+mj-lt"/>
              <a:buAutoNum type="arabicPeriod"/>
            </a:pPr>
            <a:endParaRPr lang="en-AU" sz="10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1000" b="0" i="0" dirty="0">
                <a:solidFill>
                  <a:srgbClr val="333E48"/>
                </a:solidFill>
                <a:effectLst/>
                <a:latin typeface="National2"/>
              </a:rPr>
              <a:t>I sometimes experience abuse for on social media due to my Hindu identity, faith or culture</a:t>
            </a:r>
          </a:p>
          <a:p>
            <a:pPr marL="228600" indent="-228600">
              <a:buFont typeface="+mj-lt"/>
              <a:buAutoNum type="arabicPeriod"/>
            </a:pPr>
            <a:endParaRPr lang="en-AU" sz="10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1000" b="0" i="0" dirty="0">
                <a:solidFill>
                  <a:srgbClr val="333E48"/>
                </a:solidFill>
                <a:effectLst/>
                <a:latin typeface="National2"/>
              </a:rPr>
              <a:t>I often experience abuse and/or bullying due to my Hindu identity, faith or culture.</a:t>
            </a:r>
          </a:p>
          <a:p>
            <a:pPr marL="228600" indent="-228600">
              <a:buFont typeface="+mj-lt"/>
              <a:buAutoNum type="arabicPeriod"/>
            </a:pPr>
            <a:endParaRPr lang="en-AU" sz="10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1000" b="0" i="0" dirty="0">
                <a:solidFill>
                  <a:srgbClr val="333E48"/>
                </a:solidFill>
                <a:effectLst/>
                <a:latin typeface="National2"/>
              </a:rPr>
              <a:t>Threats of harm have been directed at me on social media due to my Hindu identity, faith or culture.</a:t>
            </a:r>
          </a:p>
          <a:p>
            <a:pPr marL="228600" indent="-228600">
              <a:buFont typeface="+mj-lt"/>
              <a:buAutoNum type="arabicPeriod"/>
            </a:pPr>
            <a:endParaRPr lang="en-AU" sz="10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1000" b="0" i="0" dirty="0">
                <a:solidFill>
                  <a:srgbClr val="333E48"/>
                </a:solidFill>
                <a:effectLst/>
                <a:latin typeface="National2"/>
              </a:rPr>
              <a:t>I have experienced stalking, </a:t>
            </a:r>
            <a:r>
              <a:rPr lang="en-AU" sz="1000" b="0" i="0" dirty="0" err="1">
                <a:solidFill>
                  <a:srgbClr val="333E48"/>
                </a:solidFill>
                <a:effectLst/>
                <a:latin typeface="National2"/>
              </a:rPr>
              <a:t>doxxing</a:t>
            </a:r>
            <a:r>
              <a:rPr lang="en-AU" sz="1000" b="0" i="0" dirty="0">
                <a:solidFill>
                  <a:srgbClr val="333E48"/>
                </a:solidFill>
                <a:effectLst/>
                <a:latin typeface="National2"/>
              </a:rPr>
              <a:t>, rape or death threats on social media due to my Hindu identity, faith or culture.</a:t>
            </a:r>
          </a:p>
          <a:p>
            <a:pPr marL="228600" indent="-228600">
              <a:buFont typeface="+mj-lt"/>
              <a:buAutoNum type="arabicPeriod"/>
            </a:pPr>
            <a:endParaRPr lang="en-AU" sz="10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1000" b="0" i="0" dirty="0">
                <a:solidFill>
                  <a:srgbClr val="333E48"/>
                </a:solidFill>
                <a:effectLst/>
                <a:latin typeface="National2"/>
              </a:rPr>
              <a:t>Social media standards enable Hinduphobia </a:t>
            </a:r>
          </a:p>
          <a:p>
            <a:pPr marL="228600" indent="-228600">
              <a:buFont typeface="+mj-lt"/>
              <a:buAutoNum type="arabicPeriod"/>
            </a:pPr>
            <a:endParaRPr lang="en-AU" sz="10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1000" b="0" i="0" dirty="0">
                <a:solidFill>
                  <a:srgbClr val="333E48"/>
                </a:solidFill>
                <a:effectLst/>
                <a:latin typeface="National2"/>
              </a:rPr>
              <a:t>I have reported Hinduphobia on social media and had my concerns dealt with effectively</a:t>
            </a:r>
          </a:p>
          <a:p>
            <a:pPr marL="228600" indent="-228600">
              <a:buFont typeface="+mj-lt"/>
              <a:buAutoNum type="arabicPeriod"/>
            </a:pPr>
            <a:endParaRPr lang="en-AU" sz="1000" dirty="0">
              <a:solidFill>
                <a:srgbClr val="333E48"/>
              </a:solidFill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1000" b="0" i="0" dirty="0">
                <a:solidFill>
                  <a:srgbClr val="333E48"/>
                </a:solidFill>
                <a:effectLst/>
                <a:latin typeface="National2"/>
              </a:rPr>
              <a:t>I have reported Hinduphobia on social media and my concerns have been ignored</a:t>
            </a:r>
          </a:p>
          <a:p>
            <a:pPr marL="228600" indent="-228600">
              <a:buFont typeface="+mj-lt"/>
              <a:buAutoNum type="arabicPeriod"/>
            </a:pPr>
            <a:endParaRPr lang="en-AU" sz="1000" dirty="0">
              <a:solidFill>
                <a:srgbClr val="333E48"/>
              </a:solidFill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1000" b="0" i="0" dirty="0">
                <a:solidFill>
                  <a:srgbClr val="333E48"/>
                </a:solidFill>
                <a:effectLst/>
                <a:latin typeface="National2"/>
              </a:rPr>
              <a:t>I don't know how to report Hinduphobia on social media</a:t>
            </a:r>
            <a:endParaRPr lang="en-AU" sz="1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1259168-9541-4F51-A088-1AF22E81C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438" y="4093964"/>
            <a:ext cx="1048512" cy="9326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>
                <a:solidFill>
                  <a:schemeClr val="bg1"/>
                </a:solidFill>
              </a:rPr>
              <a:t>Q4: At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solidFill>
                  <a:schemeClr val="bg1"/>
                </a:solidFill>
              </a:rPr>
              <a:t>Answered: 425    Skipped: 40</a:t>
            </a:r>
          </a:p>
        </p:txBody>
      </p:sp>
      <p:pic>
        <p:nvPicPr>
          <p:cNvPr id="4" name="Picture 3" descr="chart6999955900.png"/>
          <p:cNvPicPr>
            <a:picLocks noChangeAspect="1"/>
          </p:cNvPicPr>
          <p:nvPr/>
        </p:nvPicPr>
        <p:blipFill rotWithShape="1">
          <a:blip r:embed="rId3"/>
          <a:srcRect r="29436"/>
          <a:stretch/>
        </p:blipFill>
        <p:spPr>
          <a:xfrm>
            <a:off x="4217761" y="718988"/>
            <a:ext cx="4293271" cy="430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820F4-735F-45AB-BE86-3BFAB7C74B60}"/>
              </a:ext>
            </a:extLst>
          </p:cNvPr>
          <p:cNvSpPr txBox="1"/>
          <p:nvPr/>
        </p:nvSpPr>
        <p:spPr>
          <a:xfrm>
            <a:off x="215253" y="709736"/>
            <a:ext cx="4025954" cy="4302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0" i="0" dirty="0">
                <a:solidFill>
                  <a:srgbClr val="333E48"/>
                </a:solidFill>
                <a:effectLst/>
                <a:latin typeface="National2"/>
              </a:rPr>
              <a:t>I always feel safe at work to hold a Hindu identity, faith or culture</a:t>
            </a: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0" i="0" dirty="0">
                <a:solidFill>
                  <a:srgbClr val="333E48"/>
                </a:solidFill>
                <a:effectLst/>
                <a:latin typeface="National2"/>
              </a:rPr>
              <a:t>I sometimes see others experience prejudice or bias at work for their Hindu identity, faith or culture</a:t>
            </a: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0" i="0" dirty="0">
                <a:solidFill>
                  <a:srgbClr val="333E48"/>
                </a:solidFill>
                <a:effectLst/>
                <a:latin typeface="National2"/>
              </a:rPr>
              <a:t>I sometimes experience prejudice or bias at work due to my Hindu identity, faith or culture</a:t>
            </a: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0" i="0" dirty="0">
                <a:solidFill>
                  <a:srgbClr val="333E48"/>
                </a:solidFill>
                <a:effectLst/>
                <a:latin typeface="National2"/>
              </a:rPr>
              <a:t>I often experience prejudice or bias at work due to my Hindu identity, faith or culture</a:t>
            </a: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0" i="0" dirty="0">
                <a:solidFill>
                  <a:srgbClr val="333E48"/>
                </a:solidFill>
                <a:effectLst/>
                <a:latin typeface="National2"/>
              </a:rPr>
              <a:t>I have reported Hinduphobia at work and had my concerns fairly addressed</a:t>
            </a: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0" i="0" dirty="0">
                <a:solidFill>
                  <a:srgbClr val="333E48"/>
                </a:solidFill>
                <a:effectLst/>
                <a:latin typeface="National2"/>
              </a:rPr>
              <a:t>I have reported Hinduphobia at work and my concerns have not been fairly addressed</a:t>
            </a:r>
            <a:endParaRPr lang="en-AU" sz="900" b="1" dirty="0">
              <a:solidFill>
                <a:srgbClr val="333E48"/>
              </a:solidFill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1" i="0" dirty="0">
                <a:solidFill>
                  <a:srgbClr val="333E48"/>
                </a:solidFill>
                <a:effectLst/>
                <a:latin typeface="National2"/>
              </a:rPr>
              <a:t>I have reported my concerns of Hinduphobia to the media and had them addressed fairly</a:t>
            </a: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0" i="0" dirty="0">
                <a:solidFill>
                  <a:srgbClr val="333E48"/>
                </a:solidFill>
                <a:effectLst/>
                <a:latin typeface="National2"/>
              </a:rPr>
              <a:t>I do not know how to report Hinduphobia at work</a:t>
            </a:r>
          </a:p>
          <a:p>
            <a:pPr marL="228600" indent="-228600">
              <a:buFont typeface="+mj-lt"/>
              <a:buAutoNum type="arabicPeriod"/>
            </a:pPr>
            <a:endParaRPr lang="en-AU" sz="900" dirty="0">
              <a:solidFill>
                <a:srgbClr val="333E48"/>
              </a:solidFill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endParaRPr lang="en-AU" sz="900" b="1" dirty="0">
              <a:solidFill>
                <a:srgbClr val="333E48"/>
              </a:solidFill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endParaRPr lang="en-AU" sz="9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755D49B-1B8D-41FC-BD35-23C669B83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438" y="4093964"/>
            <a:ext cx="1048512" cy="9326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>
                <a:solidFill>
                  <a:schemeClr val="bg1"/>
                </a:solidFill>
              </a:rPr>
              <a:t>Q5: Education -- Online and/or On Campus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solidFill>
                  <a:schemeClr val="bg1"/>
                </a:solidFill>
              </a:rPr>
              <a:t>Answered: 364    Skipped: 101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634F5B-B8DA-42E0-865B-6930B7E5D5B5}"/>
              </a:ext>
            </a:extLst>
          </p:cNvPr>
          <p:cNvSpPr txBox="1"/>
          <p:nvPr/>
        </p:nvSpPr>
        <p:spPr>
          <a:xfrm>
            <a:off x="180084" y="721459"/>
            <a:ext cx="4025954" cy="4302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0" i="0" dirty="0">
                <a:solidFill>
                  <a:srgbClr val="333E48"/>
                </a:solidFill>
                <a:effectLst/>
                <a:latin typeface="National2"/>
              </a:rPr>
              <a:t>I feel safe to hold a Hindu identity, faith or culture where I study either online or on campus</a:t>
            </a: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0" i="0" dirty="0">
                <a:solidFill>
                  <a:srgbClr val="333E48"/>
                </a:solidFill>
                <a:effectLst/>
                <a:latin typeface="National2"/>
              </a:rPr>
              <a:t>Sometimes I don't feel safe to hold a Hindu identity, faith or culture where I study either online or on campus</a:t>
            </a: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0" i="0" dirty="0">
                <a:solidFill>
                  <a:srgbClr val="333E48"/>
                </a:solidFill>
                <a:effectLst/>
                <a:latin typeface="National2"/>
              </a:rPr>
              <a:t>I see bias or prejudice against Hindu identity, faith and/or culture where I study either online or on campus</a:t>
            </a: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0" i="0" dirty="0">
                <a:solidFill>
                  <a:srgbClr val="333E48"/>
                </a:solidFill>
                <a:effectLst/>
                <a:latin typeface="National2"/>
              </a:rPr>
              <a:t>I experience bias or prejudice against Hindu identity, faith and/or culture where I study either online or on campus</a:t>
            </a: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0" i="0" dirty="0">
                <a:solidFill>
                  <a:srgbClr val="333E48"/>
                </a:solidFill>
                <a:effectLst/>
                <a:latin typeface="National2"/>
              </a:rPr>
              <a:t>I have experienced direct bias or prejudice against me for my Hindu identity, faith and/or culture where I study either online or on campus</a:t>
            </a:r>
          </a:p>
          <a:p>
            <a:pPr marL="228600" indent="-228600">
              <a:buFont typeface="+mj-lt"/>
              <a:buAutoNum type="arabicPeriod"/>
            </a:pPr>
            <a:endParaRPr lang="en-AU" sz="900" b="0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0" i="0" dirty="0">
                <a:solidFill>
                  <a:srgbClr val="333E48"/>
                </a:solidFill>
                <a:effectLst/>
                <a:latin typeface="National2"/>
              </a:rPr>
              <a:t>Staff where I study or on campus have been biased or prejudiced against me due to my Hindu identity, faith or culture</a:t>
            </a: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0" i="0" dirty="0">
                <a:solidFill>
                  <a:srgbClr val="333E48"/>
                </a:solidFill>
                <a:effectLst/>
                <a:latin typeface="National2"/>
              </a:rPr>
              <a:t>Peers where I study or on campus have been biased or prejudiced against me due to my Hindu identity, faith or culture</a:t>
            </a:r>
          </a:p>
          <a:p>
            <a:pPr marL="228600" indent="-228600">
              <a:buFont typeface="+mj-lt"/>
              <a:buAutoNum type="arabicPeriod"/>
            </a:pPr>
            <a:endParaRPr lang="en-AU" sz="900" b="1" i="0" dirty="0">
              <a:solidFill>
                <a:srgbClr val="333E48"/>
              </a:solidFill>
              <a:effectLst/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r>
              <a:rPr lang="en-AU" sz="900" b="0" i="0" dirty="0">
                <a:solidFill>
                  <a:srgbClr val="333E48"/>
                </a:solidFill>
                <a:effectLst/>
                <a:latin typeface="National2"/>
              </a:rPr>
              <a:t>I do not feel safe expressing myself in my studies due to bias or prejudice against Hindu identity, faith or culture</a:t>
            </a:r>
            <a:endParaRPr lang="en-AU" sz="900" dirty="0">
              <a:solidFill>
                <a:srgbClr val="333E48"/>
              </a:solidFill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endParaRPr lang="en-AU" sz="900" b="1" dirty="0">
              <a:solidFill>
                <a:srgbClr val="333E48"/>
              </a:solidFill>
              <a:latin typeface="National2"/>
            </a:endParaRPr>
          </a:p>
          <a:p>
            <a:pPr marL="228600" indent="-228600">
              <a:buFont typeface="+mj-lt"/>
              <a:buAutoNum type="arabicPeriod"/>
            </a:pPr>
            <a:endParaRPr lang="en-AU" sz="9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9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254F69C1-4780-4C9A-BB30-27F68417D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039" y="721459"/>
            <a:ext cx="4184575" cy="43020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6B29AEB-BDF4-48C6-B1F8-C858B4C4A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438" y="4093964"/>
            <a:ext cx="1048512" cy="9326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>
                <a:solidFill>
                  <a:schemeClr val="bg1"/>
                </a:solidFill>
              </a:rPr>
              <a:t>Q6: Society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solidFill>
                  <a:schemeClr val="bg1"/>
                </a:solidFill>
              </a:rPr>
              <a:t>Answered: 444    Skipped: 21</a:t>
            </a:r>
          </a:p>
        </p:txBody>
      </p:sp>
      <p:pic>
        <p:nvPicPr>
          <p:cNvPr id="4" name="Picture 3" descr="chart7001716140.png"/>
          <p:cNvPicPr>
            <a:picLocks noChangeAspect="1"/>
          </p:cNvPicPr>
          <p:nvPr/>
        </p:nvPicPr>
        <p:blipFill rotWithShape="1">
          <a:blip r:embed="rId3"/>
          <a:srcRect r="33984"/>
          <a:stretch/>
        </p:blipFill>
        <p:spPr>
          <a:xfrm>
            <a:off x="5147579" y="736649"/>
            <a:ext cx="2959589" cy="4302000"/>
          </a:xfrm>
          <a:prstGeom prst="rect">
            <a:avLst/>
          </a:prstGeom>
        </p:spPr>
      </p:pic>
      <p:pic>
        <p:nvPicPr>
          <p:cNvPr id="5" name="Picture 4" descr="table7001716140.png">
            <a:extLst>
              <a:ext uri="{FF2B5EF4-FFF2-40B4-BE49-F238E27FC236}">
                <a16:creationId xmlns:a16="http://schemas.microsoft.com/office/drawing/2014/main" id="{465DBEDF-E741-4E01-A878-667ED438E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92" y="736649"/>
            <a:ext cx="5236450" cy="43020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4A5BE17-517B-42EB-96AA-DBC79020B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438" y="4093964"/>
            <a:ext cx="1048512" cy="932688"/>
          </a:xfrm>
          <a:prstGeom prst="rect">
            <a:avLst/>
          </a:prstGeom>
        </p:spPr>
      </p:pic>
    </p:spTree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SM-template-20140529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ata slides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Response Summary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SM-template-20140529.potx</Template>
  <TotalTime>1362</TotalTime>
  <Words>1062</Words>
  <Application>Microsoft Office PowerPoint</Application>
  <PresentationFormat>On-screen Show (16:9)</PresentationFormat>
  <Paragraphs>119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Bookman Old Style</vt:lpstr>
      <vt:lpstr>Calibri</vt:lpstr>
      <vt:lpstr>Helvetica Neue</vt:lpstr>
      <vt:lpstr>National2</vt:lpstr>
      <vt:lpstr>Rockwell</vt:lpstr>
      <vt:lpstr>SM-template-20140529</vt:lpstr>
      <vt:lpstr>Data slides</vt:lpstr>
      <vt:lpstr>Response Summary</vt:lpstr>
      <vt:lpstr>Damask</vt:lpstr>
      <vt:lpstr>PowerPoint Presentation</vt:lpstr>
      <vt:lpstr>Q1: Where I live</vt:lpstr>
      <vt:lpstr>Q1: Where I live</vt:lpstr>
      <vt:lpstr>Q2: Media representations of Hindu identity, faith and/or culture</vt:lpstr>
      <vt:lpstr>Q2: Media representations of Hindu identity, faith and/or culture</vt:lpstr>
      <vt:lpstr>Q3: Social media</vt:lpstr>
      <vt:lpstr>Q4: At work</vt:lpstr>
      <vt:lpstr>Q5: Education -- Online and/or On Campus</vt:lpstr>
      <vt:lpstr>Q6: Society</vt:lpstr>
      <vt:lpstr>Q7: Publications: Books, Films, Documentaries, Culture</vt:lpstr>
      <vt:lpstr>Q8: Responses to Hinduphobia Systemic and Institutional</vt:lpstr>
      <vt:lpstr>Q9: Forms of Hinduphobia</vt:lpstr>
      <vt:lpstr>HINDU HUMAN RIGHTS.COM.AU</vt:lpstr>
    </vt:vector>
  </TitlesOfParts>
  <Company>SurveyMonkey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Clarke</dc:creator>
  <cp:lastModifiedBy>Sarah</cp:lastModifiedBy>
  <cp:revision>51</cp:revision>
  <dcterms:created xsi:type="dcterms:W3CDTF">2014-01-30T23:18:11Z</dcterms:created>
  <dcterms:modified xsi:type="dcterms:W3CDTF">2021-11-11T16:43:48Z</dcterms:modified>
</cp:coreProperties>
</file>